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75" r:id="rId3"/>
    <p:sldId id="470" r:id="rId4"/>
    <p:sldId id="469" r:id="rId5"/>
    <p:sldId id="257" r:id="rId6"/>
    <p:sldId id="476" r:id="rId7"/>
    <p:sldId id="477" r:id="rId8"/>
    <p:sldId id="478" r:id="rId9"/>
    <p:sldId id="473" r:id="rId10"/>
    <p:sldId id="481" r:id="rId11"/>
    <p:sldId id="48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3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35" y="77"/>
      </p:cViewPr>
      <p:guideLst>
        <p:guide pos="839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23585-5B59-4254-804A-6E32085FA520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9679-4C4D-4515-B0C8-CCFA9F5A5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9679-4C4D-4515-B0C8-CCFA9F5A5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1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89679-4C4D-4515-B0C8-CCFA9F5A59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 lawrences hungerford logo">
            <a:extLst>
              <a:ext uri="{FF2B5EF4-FFF2-40B4-BE49-F238E27FC236}">
                <a16:creationId xmlns:a16="http://schemas.microsoft.com/office/drawing/2014/main" id="{B4240034-BC28-42BF-B5D4-64244F326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44" y="5688970"/>
            <a:ext cx="159543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9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5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8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1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7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3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6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280D-65F6-4DD1-B206-ECA18F88E97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0A0E-3D32-4C5E-81BA-6A1F78095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62053AD-FAE5-4E4C-A21B-FE5CBF1A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825"/>
            <a:ext cx="4610362" cy="25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in a room with toys&#10;&#10;Description automatically generated with low confidence">
            <a:extLst>
              <a:ext uri="{FF2B5EF4-FFF2-40B4-BE49-F238E27FC236}">
                <a16:creationId xmlns:a16="http://schemas.microsoft.com/office/drawing/2014/main" id="{71367A37-CDD4-4244-BC8F-EE285E1E5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26" y="3503823"/>
            <a:ext cx="4610737" cy="2596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C9655-BF63-4D0E-87B0-7986BFC08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963826"/>
            <a:ext cx="4571997" cy="2539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4C126-45D6-4243-B963-38E48B630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63827"/>
            <a:ext cx="4572000" cy="2540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2DFF5-ACB3-4E92-BF84-E84C45741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" y="-1"/>
            <a:ext cx="9144000" cy="96382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BUILDING PROJECT</a:t>
            </a:r>
            <a:endParaRPr lang="en-GB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BE09FD-48CA-454E-A415-D50709DF82DA}"/>
              </a:ext>
            </a:extLst>
          </p:cNvPr>
          <p:cNvSpPr/>
          <p:nvPr/>
        </p:nvSpPr>
        <p:spPr>
          <a:xfrm>
            <a:off x="3056709" y="2390158"/>
            <a:ext cx="3709850" cy="222103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st lawrences hungerford logo">
            <a:extLst>
              <a:ext uri="{FF2B5EF4-FFF2-40B4-BE49-F238E27FC236}">
                <a16:creationId xmlns:a16="http://schemas.microsoft.com/office/drawing/2014/main" id="{08D37054-EE9F-4942-97E0-6D1CF2C47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-1" r="9262" b="-2012"/>
          <a:stretch/>
        </p:blipFill>
        <p:spPr bwMode="auto">
          <a:xfrm>
            <a:off x="3853543" y="2598260"/>
            <a:ext cx="2148839" cy="17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8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44804"/>
            <a:ext cx="8420100" cy="6519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£350,000 from historic reserves and bequests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£100,000 we hope will come from Greenham Common Trust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£100,000 we hope will come from other grant giving bodies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£223,000 we hope will come from congregation and the Hungerford community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£773,000 TOTAL 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Fundraising period 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November 2022—November 2023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Main Building period 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11 April 2023—10 November 2023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</a:p>
          <a:p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FUNDING AND TIMING</a:t>
            </a:r>
          </a:p>
        </p:txBody>
      </p:sp>
    </p:spTree>
    <p:extLst>
      <p:ext uri="{BB962C8B-B14F-4D97-AF65-F5344CB8AC3E}">
        <p14:creationId xmlns:p14="http://schemas.microsoft.com/office/powerpoint/2010/main" val="379230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54851"/>
            <a:ext cx="8568762" cy="23741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indent="0" algn="l">
              <a:spcBef>
                <a:spcPts val="0"/>
              </a:spcBef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The church has an initial £50,000 matched funding facility with the Greenham Trust via the good exchange, with the possibility of another £50,000. You can give to it by:- </a:t>
            </a:r>
          </a:p>
          <a:p>
            <a:pPr marL="342900" marR="0" indent="-342900" algn="l">
              <a:spcBef>
                <a:spcPts val="0"/>
              </a:spcBef>
              <a:buFont typeface="+mj-lt"/>
              <a:buAutoNum type="arabicPeriod"/>
            </a:pP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indent="-342900" algn="l">
              <a:spcBef>
                <a:spcPts val="0"/>
              </a:spcBef>
              <a:buFont typeface="+mj-lt"/>
              <a:buAutoNum type="arabicPeriod"/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Following the links from the church website StLawrencesHungerford.org.uk.  This will be doubled by Greenham Trust and the tax reclaimed.</a:t>
            </a:r>
          </a:p>
          <a:p>
            <a:pPr marR="0" algn="l">
              <a:spcBef>
                <a:spcPts val="0"/>
              </a:spcBef>
            </a:pPr>
            <a:endParaRPr lang="en-GB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HOW TO GIVE?</a:t>
            </a:r>
          </a:p>
        </p:txBody>
      </p:sp>
      <p:pic>
        <p:nvPicPr>
          <p:cNvPr id="6" name="Picture 5" descr="Scatter chart, qr code&#10;&#10;Description automatically generated">
            <a:extLst>
              <a:ext uri="{FF2B5EF4-FFF2-40B4-BE49-F238E27FC236}">
                <a16:creationId xmlns:a16="http://schemas.microsoft.com/office/drawing/2014/main" id="{6382053B-0B9C-DD1E-17BC-78157394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27" y="3520024"/>
            <a:ext cx="2024946" cy="202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A84463-6C1E-994B-F18A-3DB48C8FB75C}"/>
              </a:ext>
            </a:extLst>
          </p:cNvPr>
          <p:cNvSpPr/>
          <p:nvPr/>
        </p:nvSpPr>
        <p:spPr>
          <a:xfrm>
            <a:off x="139236" y="3508240"/>
            <a:ext cx="6512147" cy="47991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algn="l">
              <a:spcBef>
                <a:spcPts val="0"/>
              </a:spcBef>
            </a:pP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R="0" algn="l">
              <a:spcBef>
                <a:spcPts val="0"/>
              </a:spcBef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2. 	Scanning the QR Code. This will be doubled by 	Greenham Trust</a:t>
            </a:r>
            <a:r>
              <a:rPr lang="en-GB" sz="2400" kern="1400" dirty="0">
                <a:solidFill>
                  <a:srgbClr val="000000"/>
                </a:solidFill>
              </a:rPr>
              <a:t> and the tax reclaimed.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indent="-342900" algn="l">
              <a:spcBef>
                <a:spcPts val="0"/>
              </a:spcBef>
              <a:buFont typeface="+mj-lt"/>
              <a:buAutoNum type="arabicPeriod"/>
            </a:pPr>
            <a:endParaRPr lang="en-GB" sz="2400" kern="1400" dirty="0">
              <a:solidFill>
                <a:srgbClr val="000000"/>
              </a:solidFill>
            </a:endParaRPr>
          </a:p>
          <a:p>
            <a:pPr marR="0" algn="l">
              <a:spcBef>
                <a:spcPts val="0"/>
              </a:spcBef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3. 	A cheque payable to </a:t>
            </a: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“Greenham Trust Ltd”</a:t>
            </a:r>
            <a:r>
              <a:rPr lang="en-GB" sz="2400" b="1" kern="1400" dirty="0">
                <a:solidFill>
                  <a:srgbClr val="000000"/>
                </a:solidFill>
              </a:rPr>
              <a:t> 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in 	an envelope marked </a:t>
            </a: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“Building for the 	Future”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 delivered to the vicarage or one of the 	staff. This will be doubled by Greenham Trust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196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44804"/>
            <a:ext cx="8420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Our vision is to be a growing church at the heart of Hungerford.  To show Jesus's love in our community in word and deed, and </a:t>
            </a:r>
          </a:p>
          <a:p>
            <a:r>
              <a:rPr lang="en-GB" sz="2400" b="1" dirty="0"/>
              <a:t>to tell the stories of Jesus in our worship and mission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r>
              <a:rPr lang="en-GB" sz="2400" dirty="0"/>
              <a:t>This building project will enable us to significantly expand our ministry, we seek to serve both one another and the town better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326493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44804"/>
            <a:ext cx="8767354" cy="452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The church feels unwelcoming with solid inner doors which people cannot see through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The boiler is at end of life, the heating system lacks zones and the church is cold preventing some events being run in the winter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21% of the town’s population is under 19, yet we have limited provision for children under 5 during Sunday services and primary age children must meet offsite during services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There is only one WC, with no disabled access or facilities for baby changing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The servery is not suitable with for example no oven, hob or fridge</a:t>
            </a:r>
          </a:p>
          <a:p>
            <a:pPr>
              <a:spcAft>
                <a:spcPts val="1100"/>
              </a:spcAft>
            </a:pPr>
            <a:r>
              <a:rPr lang="en-GB" sz="2200" dirty="0"/>
              <a:t>Substantial space within the church is underused or not used – especially on the balcony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9637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44804"/>
            <a:ext cx="8420100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dirty="0"/>
              <a:t>Glass doors to front of church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A new boiler, better insulation and improved heating system with separate zones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3 meeting spaces, one of which to have audio/video feed from main auditorium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Installation of 2 WCs, including one with disabled access and baby changing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A new, fully-equipped, kitchen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Improved direct access to first floor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Better storage</a:t>
            </a:r>
          </a:p>
          <a:p>
            <a:pPr>
              <a:spcAft>
                <a:spcPts val="1000"/>
              </a:spcAft>
            </a:pPr>
            <a:r>
              <a:rPr lang="en-GB" sz="2400" dirty="0"/>
              <a:t>Other minor re-arrangements to make the church more functional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WHAT IS PLANNED</a:t>
            </a:r>
          </a:p>
        </p:txBody>
      </p:sp>
    </p:spTree>
    <p:extLst>
      <p:ext uri="{BB962C8B-B14F-4D97-AF65-F5344CB8AC3E}">
        <p14:creationId xmlns:p14="http://schemas.microsoft.com/office/powerpoint/2010/main" val="287261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37C9B-3C3F-4F16-94A8-5BD5A26E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32" y="978107"/>
            <a:ext cx="8402321" cy="59482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EXISTING GROUND FLOOR PLAN</a:t>
            </a:r>
          </a:p>
        </p:txBody>
      </p:sp>
    </p:spTree>
    <p:extLst>
      <p:ext uri="{BB962C8B-B14F-4D97-AF65-F5344CB8AC3E}">
        <p14:creationId xmlns:p14="http://schemas.microsoft.com/office/powerpoint/2010/main" val="269652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B1599C-6E32-46AB-908C-E5EEC448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1" y="1005371"/>
            <a:ext cx="8458411" cy="58110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PROPOSED GROUND FLOOR PLAN</a:t>
            </a:r>
          </a:p>
        </p:txBody>
      </p:sp>
    </p:spTree>
    <p:extLst>
      <p:ext uri="{BB962C8B-B14F-4D97-AF65-F5344CB8AC3E}">
        <p14:creationId xmlns:p14="http://schemas.microsoft.com/office/powerpoint/2010/main" val="233601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EXISTING FIRST FLOOR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5F01DA-AC30-46E8-AC30-54D86AACC8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" y="1034947"/>
            <a:ext cx="8829040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5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F067A-D303-4581-A9A4-130FBA4A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160" y="963827"/>
            <a:ext cx="8829040" cy="58998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PROPOSED FIRST FLOOR PLAN</a:t>
            </a:r>
          </a:p>
        </p:txBody>
      </p:sp>
    </p:spTree>
    <p:extLst>
      <p:ext uri="{BB962C8B-B14F-4D97-AF65-F5344CB8AC3E}">
        <p14:creationId xmlns:p14="http://schemas.microsoft.com/office/powerpoint/2010/main" val="37222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2E319D-E17E-445A-BD48-64144BF782AF}"/>
              </a:ext>
            </a:extLst>
          </p:cNvPr>
          <p:cNvSpPr/>
          <p:nvPr/>
        </p:nvSpPr>
        <p:spPr>
          <a:xfrm>
            <a:off x="254727" y="1044804"/>
            <a:ext cx="8420100" cy="361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  63,000 for professional fees and planning application.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  20,000 for the new glass doors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£615,000 for the remainder of the project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  75,000 for contingency and tender price inflation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£773,000 TOTAL 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endParaRPr lang="en-GB" sz="2400" dirty="0"/>
          </a:p>
          <a:p>
            <a:r>
              <a:rPr lang="en-GB" sz="2400" i="1" dirty="0"/>
              <a:t>All costs are net of VAT except where this is not recoverable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F130-3D08-4033-B43E-5E52E29145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8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  <a:latin typeface="+mn-lt"/>
              </a:rPr>
              <a:t>PROJECT COSTS</a:t>
            </a:r>
          </a:p>
        </p:txBody>
      </p:sp>
    </p:spTree>
    <p:extLst>
      <p:ext uri="{BB962C8B-B14F-4D97-AF65-F5344CB8AC3E}">
        <p14:creationId xmlns:p14="http://schemas.microsoft.com/office/powerpoint/2010/main" val="264821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515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Office Theme</vt:lpstr>
      <vt:lpstr>BUILDING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Moore</dc:creator>
  <cp:lastModifiedBy>Nour Fayad</cp:lastModifiedBy>
  <cp:revision>103</cp:revision>
  <cp:lastPrinted>2022-11-16T09:06:18Z</cp:lastPrinted>
  <dcterms:created xsi:type="dcterms:W3CDTF">2019-01-22T11:01:55Z</dcterms:created>
  <dcterms:modified xsi:type="dcterms:W3CDTF">2022-11-16T09:06:20Z</dcterms:modified>
</cp:coreProperties>
</file>